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2" r:id="rId6"/>
  </p:sldMasterIdLst>
  <p:notesMasterIdLst>
    <p:notesMasterId r:id="rId22"/>
  </p:notesMasterIdLst>
  <p:handoutMasterIdLst>
    <p:handoutMasterId r:id="rId23"/>
  </p:handoutMasterIdLst>
  <p:sldIdLst>
    <p:sldId id="256" r:id="rId7"/>
    <p:sldId id="257" r:id="rId8"/>
    <p:sldId id="297" r:id="rId9"/>
    <p:sldId id="276" r:id="rId10"/>
    <p:sldId id="283" r:id="rId11"/>
    <p:sldId id="294" r:id="rId12"/>
    <p:sldId id="302" r:id="rId13"/>
    <p:sldId id="298" r:id="rId14"/>
    <p:sldId id="288" r:id="rId15"/>
    <p:sldId id="295" r:id="rId16"/>
    <p:sldId id="305" r:id="rId17"/>
    <p:sldId id="306" r:id="rId18"/>
    <p:sldId id="282" r:id="rId19"/>
    <p:sldId id="307" r:id="rId20"/>
    <p:sldId id="303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 Henderson" initials="LH" lastIdx="15" clrIdx="0"/>
  <p:cmAuthor id="1" name="Margaret Song" initials="MS" lastIdx="16" clrIdx="1">
    <p:extLst/>
  </p:cmAuthor>
  <p:cmAuthor id="2" name="Austin Brandt" initials="AB" lastIdx="1" clrIdx="2">
    <p:extLst>
      <p:ext uri="{19B8F6BF-5375-455C-9EA6-DF929625EA0E}">
        <p15:presenceInfo xmlns:p15="http://schemas.microsoft.com/office/powerpoint/2012/main" userId="Austin Brandt" providerId="None"/>
      </p:ext>
    </p:extLst>
  </p:cmAuthor>
  <p:cmAuthor id="3" name="Phil Moffitt" initials="PM" lastIdx="5" clrIdx="3">
    <p:extLst>
      <p:ext uri="{19B8F6BF-5375-455C-9EA6-DF929625EA0E}">
        <p15:presenceInfo xmlns:p15="http://schemas.microsoft.com/office/powerpoint/2012/main" userId="S-1-5-21-3801011172-1597118387-4048568783-1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3" autoAdjust="0"/>
  </p:normalViewPr>
  <p:slideViewPr>
    <p:cSldViewPr>
      <p:cViewPr varScale="1">
        <p:scale>
          <a:sx n="89" d="100"/>
          <a:sy n="89" d="100"/>
        </p:scale>
        <p:origin x="116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094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13:21:52.638" idx="15">
    <p:pos x="3287" y="700"/>
    <p:text>add Sept draft?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A50E3C-3AE6-4A07-97FE-530DD55F2C4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5FDB1C-4C4A-4DDF-8C32-739A4373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3103563"/>
            <a:ext cx="5273675" cy="3956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ABDEBBAF-ED82-4855-A8CC-B5922C691A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3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1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7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Delete</a:t>
            </a:r>
            <a:r>
              <a:rPr lang="en-US" baseline="0" dirty="0"/>
              <a:t> first 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1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Delete</a:t>
            </a:r>
            <a:r>
              <a:rPr lang="en-US" baseline="0" dirty="0"/>
              <a:t> first 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8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file://localhost/Users/Lianne/Desktop/PROJECTS%20Oct%202013/Ridley%20&amp;%20Associates/My%20work/CLC%20PP%20presentations/Background%201.jp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ianne/Desktop/PROJECTS%20Oct%202013/Ridley%20&amp;%20Associates/My%20work/CLC%20PP%20presentations/Background%20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79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D6B-5A46-4F43-89B2-2AA2379CF1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7B7B-393B-9545-AA58-16C9AD52F0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2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267F-19E9-C645-B973-F045C780D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2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6632-38BF-CB41-92AE-8C153BA08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6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761-9158-D24A-9685-628211A72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3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1.jpg" descr="/Users/Lianne/Desktop/PROJECTS Oct 2013/Ridley &amp; Associates/My work/CLC PP presentations/Background 1.jpg"/>
          <p:cNvPicPr>
            <a:picLocks noChangeAspect="1"/>
          </p:cNvPicPr>
          <p:nvPr userDrawn="1"/>
        </p:nvPicPr>
        <p:blipFill>
          <a:blip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AC9CE2-71A2-414B-9D03-D0156134AC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61409-90EA-4FF1-838E-AB33E7AE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2.jpg" descr="/Users/Lianne/Desktop/PROJECTS Oct 2013/Ridley &amp; Associates/My work/CLC PP presentations/Background 2.jpg"/>
          <p:cNvPicPr>
            <a:picLocks noChangeAspect="1"/>
          </p:cNvPicPr>
          <p:nvPr userDrawn="1"/>
        </p:nvPicPr>
        <p:blipFill>
          <a:blip r:embed="rId2" r:link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3878" cy="1371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</a:defRPr>
            </a:lvl1pPr>
          </a:lstStyle>
          <a:p>
            <a:r>
              <a:rPr lang="en-US" b="1" dirty="0"/>
              <a:t>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02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9D6-35E5-7447-A621-05463D18E2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0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49DA-BEEF-C042-875A-50ED6AD73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0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D20-EF75-DF40-90E8-86DA761E0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7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76A8-9B45-F047-85C5-10F9C212D3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0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93F7-AD89-604E-B0D7-EFF5B9BD9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8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E8D0-4C0F-D446-BFE2-0B16F9C4D2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What is Cape Light Compact?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4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D57A54-0520-EE4A-9ABF-E4B16CA2F4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3jy14ha9u771r7qzn35g0s6c-wpengine.netdna-ssl.com/wp-content/uploads/2018/05/Appendices-to-2019-2021-Energy-Efficiency-Plan-April-30-2018-No-App-G-Potential.pdf" TargetMode="External"/><Relationship Id="rId2" Type="http://schemas.openxmlformats.org/officeDocument/2006/relationships/hyperlink" Target="https://3jy14ha9u771r7qzn35g0s6c-wpengine.netdna-ssl.com/wp-content/uploads/2018/05/2019-2021-Three-Year-Energy-Efficiency-Plan-April-2018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hyperlink" Target="mailto:info@capelightcompact.org" TargetMode="External"/><Relationship Id="rId4" Type="http://schemas.openxmlformats.org/officeDocument/2006/relationships/hyperlink" Target="http://www.capelightcompact.org/eepla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pelightcompact.org" TargetMode="External"/><Relationship Id="rId2" Type="http://schemas.openxmlformats.org/officeDocument/2006/relationships/hyperlink" Target="http://www.capelightcompact.org/eeplan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752600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Building on success: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dirty="0">
                <a:solidFill>
                  <a:sysClr val="windowText" lastClr="000000"/>
                </a:solidFill>
                <a:latin typeface="Calibri"/>
              </a:rPr>
              <a:t>Update on Cape Light Compact’s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dirty="0">
                <a:solidFill>
                  <a:sysClr val="windowText" lastClr="000000"/>
                </a:solidFill>
                <a:latin typeface="Calibri"/>
              </a:rPr>
              <a:t> 2019-2021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dirty="0">
                <a:solidFill>
                  <a:sysClr val="windowText" lastClr="000000"/>
                </a:solidFill>
                <a:latin typeface="Calibri"/>
              </a:rPr>
              <a:t>Three-Year Energy Efficiency Plan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520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D53934-F9A1-4822-8E52-F875369B0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4F81BD"/>
                </a:solidFill>
              </a:rPr>
              <a:t>Enhanced Residential Behavior &amp; </a:t>
            </a:r>
            <a:br>
              <a:rPr lang="en-US" sz="4000" dirty="0">
                <a:solidFill>
                  <a:srgbClr val="4F81BD"/>
                </a:solidFill>
              </a:rPr>
            </a:br>
            <a:r>
              <a:rPr lang="en-US" sz="4000" dirty="0">
                <a:solidFill>
                  <a:srgbClr val="4F81BD"/>
                </a:solidFill>
              </a:rPr>
              <a:t>Demand Management Offerings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48519" y="14696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Behavior &amp; Demand Management</a:t>
            </a:r>
          </a:p>
          <a:p>
            <a:pPr lvl="1"/>
            <a:r>
              <a:rPr lang="en-US" sz="2400" dirty="0"/>
              <a:t>Considering implementing a home energy report (e.g., </a:t>
            </a:r>
            <a:r>
              <a:rPr lang="en-US" sz="2400" dirty="0" err="1"/>
              <a:t>OPower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5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3A1D-3608-486F-9B71-F0A441FE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Enhanced Residential Offering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Strategic Electrification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00BF7-82BC-4703-B2C3-D2CFCEB8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D632D-DC01-4723-B8D5-FC21872D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F11D4-4FB3-4C06-8B54-03E3DC55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700 total non-gas heated participants, tiered services by income  </a:t>
            </a:r>
          </a:p>
          <a:p>
            <a:pPr lvl="2"/>
            <a:r>
              <a:rPr lang="en-US" dirty="0"/>
              <a:t>Additional incentives for low-income (up to 60%), moderate income (61-80%) and extended moderate income (81-120%) customers</a:t>
            </a:r>
          </a:p>
          <a:p>
            <a:pPr lvl="1"/>
            <a:r>
              <a:rPr lang="en-US" dirty="0"/>
              <a:t>Convert oil, propane, electric resistance heat to cold climate heat pumps</a:t>
            </a:r>
          </a:p>
          <a:p>
            <a:pPr lvl="1"/>
            <a:r>
              <a:rPr lang="en-US" dirty="0"/>
              <a:t>Install PV systems to support electrification of heating system, reduce GHG emissions, offset increased electricity usage</a:t>
            </a:r>
          </a:p>
          <a:p>
            <a:pPr lvl="1"/>
            <a:r>
              <a:rPr lang="en-US" dirty="0"/>
              <a:t>Install battery storage for demand response and resiliency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6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375F-2C8B-4A41-AA0A-2E5BADAA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Enhanced Residential 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Demonstration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A08E-B56B-4AD5-83DA-D60F00E10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to explore ways to incentivize connected devices (i.e., smart appliances, </a:t>
            </a:r>
            <a:r>
              <a:rPr lang="en-US" dirty="0" err="1"/>
              <a:t>WiFi</a:t>
            </a:r>
            <a:r>
              <a:rPr lang="en-US" dirty="0"/>
              <a:t> thermostats, plug load controllers, etc.) to reduce residential energy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43496-160C-420B-AA4F-4811896E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8F92A-5BB3-42A4-8506-5C248645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8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4F81BD"/>
                </a:solidFill>
              </a:rPr>
              <a:t>Summary of Enhancements for </a:t>
            </a:r>
            <a:br>
              <a:rPr lang="en-US" dirty="0">
                <a:solidFill>
                  <a:srgbClr val="4F81BD"/>
                </a:solidFill>
              </a:rPr>
            </a:br>
            <a:r>
              <a:rPr lang="en-US" dirty="0">
                <a:solidFill>
                  <a:srgbClr val="4F81BD"/>
                </a:solidFill>
              </a:rPr>
              <a:t>C&amp;I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09" y="1600200"/>
            <a:ext cx="8512973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/>
              <a:t>Continue enhancements for thermal measures in the New Construction and Major Renovation program as well as the C&amp;I Retrofit program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Municipalities – 7% of total C&amp;I customers</a:t>
            </a:r>
          </a:p>
          <a:p>
            <a:pPr lvl="1"/>
            <a:r>
              <a:rPr lang="en-US" sz="3400" dirty="0"/>
              <a:t>Incentives (up to 100%) for greater cost coverage with equipment maintenance training to ensure savings with board approval for projects over $150,000.</a:t>
            </a:r>
          </a:p>
          <a:p>
            <a:pPr marL="457200" lvl="1" indent="0">
              <a:buNone/>
            </a:pPr>
            <a:endParaRPr lang="en-US" sz="3400" dirty="0"/>
          </a:p>
          <a:p>
            <a:r>
              <a:rPr lang="en-US" sz="3400" dirty="0"/>
              <a:t>Continue to offer Small Business incentives up to 100% as well as a zero-interest financing option</a:t>
            </a:r>
          </a:p>
          <a:p>
            <a:endParaRPr lang="en-US" sz="3400" dirty="0"/>
          </a:p>
          <a:p>
            <a:r>
              <a:rPr lang="en-US" sz="3400" dirty="0"/>
              <a:t>Continue to offer a Business Energy Audit (BEA) which offers 100% incentive coverage for certain instant savings measures (ex. efficient lighting, water saving measures, etc.)</a:t>
            </a:r>
          </a:p>
          <a:p>
            <a:pPr marL="457200" lvl="1" indent="0">
              <a:buNone/>
            </a:pPr>
            <a:endParaRPr lang="en-US" sz="3400" dirty="0"/>
          </a:p>
          <a:p>
            <a:r>
              <a:rPr lang="en-US" sz="3400" dirty="0"/>
              <a:t>Non-profits </a:t>
            </a:r>
          </a:p>
          <a:p>
            <a:pPr lvl="1"/>
            <a:r>
              <a:rPr lang="en-US" sz="3400" dirty="0"/>
              <a:t>Up to 100% coverage for recommended improvements</a:t>
            </a:r>
          </a:p>
          <a:p>
            <a:pPr lvl="2"/>
            <a:r>
              <a:rPr lang="en-US" sz="3400" dirty="0"/>
              <a:t>For 501 (c)(3) that promotes economic, social, cultural development on Cape or Vineyard or to organizations providing services to the low income population</a:t>
            </a:r>
          </a:p>
          <a:p>
            <a:pPr lvl="2"/>
            <a:r>
              <a:rPr lang="en-US" sz="3400" dirty="0"/>
              <a:t>Operating ≥3 years with unrestricted annual op. rev. &lt;$15M</a:t>
            </a:r>
          </a:p>
          <a:p>
            <a:pPr marL="914400" lvl="2" indent="0">
              <a:buNone/>
            </a:pPr>
            <a:endParaRPr lang="en-US" sz="3400" dirty="0"/>
          </a:p>
          <a:p>
            <a:r>
              <a:rPr lang="en-US" sz="3400" dirty="0"/>
              <a:t>Main Streets Initiative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5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4F81BD"/>
                </a:solidFill>
              </a:rPr>
              <a:t>Enhancements for </a:t>
            </a:r>
            <a:br>
              <a:rPr lang="en-US" dirty="0">
                <a:solidFill>
                  <a:srgbClr val="4F81BD"/>
                </a:solidFill>
              </a:rPr>
            </a:br>
            <a:r>
              <a:rPr lang="en-US" dirty="0">
                <a:solidFill>
                  <a:srgbClr val="4F81BD"/>
                </a:solidFill>
              </a:rPr>
              <a:t>Residential and C&amp;I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09" y="1600200"/>
            <a:ext cx="8512973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Exploring residential battery storage to reduce peak demand in homes that have distributed energy resources</a:t>
            </a:r>
          </a:p>
          <a:p>
            <a:pPr lvl="1"/>
            <a:r>
              <a:rPr lang="en-US" sz="2400" dirty="0"/>
              <a:t>Will then look to investigate the potential for offering this to C&amp;I customers</a:t>
            </a:r>
          </a:p>
          <a:p>
            <a:r>
              <a:rPr lang="en-US" sz="2800" dirty="0"/>
              <a:t>Explore ways to reduce demand through Electric Vehicle Charging</a:t>
            </a:r>
            <a:endParaRPr lang="en-US" sz="2800" strike="sngStrike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Shifting charging to off-peak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0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2968-0C4B-40F9-B1F7-0677C814B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906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1855A-88DD-495D-8305-E24AC9E13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1999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>
                <a:solidFill>
                  <a:schemeClr val="tx1"/>
                </a:solidFill>
              </a:rPr>
              <a:t>April Draft</a:t>
            </a:r>
          </a:p>
          <a:p>
            <a:r>
              <a:rPr lang="en-US" sz="2000" dirty="0">
                <a:hlinkClick r:id="rId2"/>
              </a:rPr>
              <a:t>https://3jy14ha9u771r7qzn35g0s6c-wpengine.netdna-ssl.com/wp-content/uploads/2018/05/2019-2021-Three-Year-Energy-Efficiency-Plan-April-2018.pdf</a:t>
            </a:r>
            <a:r>
              <a:rPr lang="en-US" sz="2000" dirty="0"/>
              <a:t> </a:t>
            </a:r>
          </a:p>
          <a:p>
            <a:r>
              <a:rPr lang="en-US" sz="2900" dirty="0">
                <a:solidFill>
                  <a:schemeClr val="tx1"/>
                </a:solidFill>
              </a:rPr>
              <a:t>Appendices</a:t>
            </a:r>
          </a:p>
          <a:p>
            <a:r>
              <a:rPr lang="en-US" sz="2200" dirty="0">
                <a:hlinkClick r:id="rId3"/>
              </a:rPr>
              <a:t>https://3jy14ha9u771r7qzn35g0s6c-wpengine.netdna-ssl.com/wp-content/uploads/2018/05/Appendices-to-2019-2021-Energy-Efficiency-Plan-April-30-2018-No-App-G-Potential.pdf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900" dirty="0">
              <a:solidFill>
                <a:schemeClr val="tx1"/>
              </a:solidFill>
            </a:endParaRPr>
          </a:p>
          <a:p>
            <a:r>
              <a:rPr lang="en-US" sz="2900" b="1" dirty="0">
                <a:solidFill>
                  <a:schemeClr val="tx1"/>
                </a:solidFill>
              </a:rPr>
              <a:t>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Cape Light Compact’s online survey </a:t>
            </a:r>
            <a:r>
              <a:rPr lang="en-US" sz="2900" dirty="0"/>
              <a:t> </a:t>
            </a:r>
            <a:r>
              <a:rPr lang="en-US" sz="2900" dirty="0">
                <a:hlinkClick r:id="rId4"/>
              </a:rPr>
              <a:t>www.capelightcompact.org/eeplan</a:t>
            </a:r>
            <a:r>
              <a:rPr lang="en-US" sz="29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Email</a:t>
            </a:r>
          </a:p>
          <a:p>
            <a:r>
              <a:rPr lang="en-US" sz="2900" dirty="0"/>
              <a:t> </a:t>
            </a:r>
            <a:r>
              <a:rPr lang="en-US" sz="2900" dirty="0">
                <a:hlinkClick r:id="rId5"/>
              </a:rPr>
              <a:t>info@capelightcompact.org</a:t>
            </a:r>
            <a:r>
              <a:rPr lang="en-US" sz="2900" dirty="0"/>
              <a:t>  </a:t>
            </a:r>
          </a:p>
          <a:p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Agenda for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Cape Light Compact (CLC)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Three Year Energy Efficiency Plan – Cape Light Compact Enhancements and New Opportunities </a:t>
            </a:r>
          </a:p>
          <a:p>
            <a:pPr lvl="1"/>
            <a:r>
              <a:rPr lang="en-US" sz="2000" dirty="0"/>
              <a:t>2019-2021 is the fourth 3-year Energy Efficiency Plan filed by the Program Administrators (PAs).</a:t>
            </a:r>
          </a:p>
          <a:p>
            <a:pPr lvl="2"/>
            <a:r>
              <a:rPr lang="en-US" sz="1600" dirty="0"/>
              <a:t>PAs  = Cape Light Compact and &amp; Investor Owned Utilities (e.g. Eversource)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</p:spTree>
    <p:extLst>
      <p:ext uri="{BB962C8B-B14F-4D97-AF65-F5344CB8AC3E}">
        <p14:creationId xmlns:p14="http://schemas.microsoft.com/office/powerpoint/2010/main" val="396101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Cape Light Compact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Award-winning energy services organization operated by the 21 towns on Cape Cod and Martha's Vineyard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/>
              <a:t>Mission: serve customers through delivery of </a:t>
            </a:r>
          </a:p>
          <a:p>
            <a:pPr lvl="1"/>
            <a:r>
              <a:rPr lang="en-US" sz="2000" dirty="0"/>
              <a:t>proven energy efficiency programs</a:t>
            </a:r>
          </a:p>
          <a:p>
            <a:pPr lvl="1"/>
            <a:r>
              <a:rPr lang="en-US" sz="2000" dirty="0"/>
              <a:t>effective consumer advocacy </a:t>
            </a:r>
          </a:p>
          <a:p>
            <a:pPr lvl="1"/>
            <a:r>
              <a:rPr lang="en-US" sz="2000" dirty="0"/>
              <a:t>competitive power supply </a:t>
            </a:r>
          </a:p>
          <a:p>
            <a:pPr marL="457200" lvl="1" indent="0">
              <a:buNone/>
            </a:pPr>
            <a:r>
              <a:rPr lang="en-US" sz="2000" dirty="0"/>
              <a:t>      and green aggregation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Model for other community choice aggregation programs in MA and nationally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pic>
        <p:nvPicPr>
          <p:cNvPr id="7" name="Picture 6" descr="Cape Light Compact Portraits-10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3559114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accent1"/>
                </a:solidFill>
              </a:rPr>
              <a:t>Background on Three-Year Energy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Efficiency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636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2008 Massachusetts Green Communities Act (GCA) mandates  </a:t>
            </a:r>
            <a:r>
              <a:rPr lang="en-US" sz="2400" i="1" dirty="0"/>
              <a:t>“electric and natural </a:t>
            </a:r>
            <a:r>
              <a:rPr lang="en-US" sz="2400" i="1" dirty="0">
                <a:solidFill>
                  <a:srgbClr val="FF0000"/>
                </a:solidFill>
              </a:rPr>
              <a:t>gas</a:t>
            </a:r>
            <a:r>
              <a:rPr lang="en-US" sz="2400" i="1" dirty="0"/>
              <a:t> resource needs shall first be met through all available energy efficiency and demand reduction resources that are cost effective or less expensive than supply.”</a:t>
            </a:r>
          </a:p>
          <a:p>
            <a:endParaRPr lang="en-US" sz="2400" i="1" dirty="0"/>
          </a:p>
          <a:p>
            <a:r>
              <a:rPr lang="en-US" sz="2400" dirty="0"/>
              <a:t>2018 Amendments to the GCA:</a:t>
            </a:r>
          </a:p>
          <a:p>
            <a:pPr lvl="1"/>
            <a:r>
              <a:rPr lang="en-US" sz="2400" dirty="0"/>
              <a:t>Explicitly allows for cost effective energy storage and other active demand management technologies</a:t>
            </a:r>
          </a:p>
          <a:p>
            <a:pPr lvl="1"/>
            <a:r>
              <a:rPr lang="en-US" sz="2400" dirty="0"/>
              <a:t>Adds cost-effective strategic electrification</a:t>
            </a:r>
          </a:p>
          <a:p>
            <a:pPr lvl="1"/>
            <a:r>
              <a:rPr lang="en-US" sz="2400" dirty="0"/>
              <a:t>Explicitly authorizes renewable funding through EE funds</a:t>
            </a:r>
          </a:p>
          <a:p>
            <a:pPr lvl="1"/>
            <a:r>
              <a:rPr lang="en-US" sz="2400" dirty="0"/>
              <a:t>Changes cost-effectiveness requirement from program level to sector level (increases flexibility)</a:t>
            </a:r>
          </a:p>
          <a:p>
            <a:pPr lvl="1"/>
            <a:endParaRPr lang="en-US" sz="2400" dirty="0"/>
          </a:p>
          <a:p>
            <a:r>
              <a:rPr lang="en-US" sz="2400" dirty="0"/>
              <a:t>Meetings with Department of Energy Resources and the Attorney General indicate Program Administrators’ 2019-2021 Energy Efficiency Plans should comply with amendments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Compact works collaboratively with seven other statewide PAs to provide cost-effective energy efficiency programs. These programs are most commonly known as Mass Save®.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200" dirty="0"/>
          </a:p>
          <a:p>
            <a:endParaRPr lang="en-US" sz="28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4F81BD"/>
                </a:solidFill>
              </a:rPr>
              <a:t>Calendar of Events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404171"/>
              </p:ext>
            </p:extLst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November 2017 – February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Stakeholder Engagement Meetings to help inform the 2019-2021 EE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April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30, 2018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Compact &amp; all PAs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submitted draft 2019-2021 Statewide EE Plans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September 14,  and October 10,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draft of Plan </a:t>
                      </a:r>
                      <a:r>
                        <a:rPr lang="en-US" strike="noStrike" baseline="0" dirty="0">
                          <a:solidFill>
                            <a:schemeClr val="tx1"/>
                          </a:solidFill>
                        </a:rPr>
                        <a:t>submitted</a:t>
                      </a:r>
                    </a:p>
                    <a:p>
                      <a:r>
                        <a:rPr lang="en-US" strike="noStrike" baseline="0" dirty="0">
                          <a:solidFill>
                            <a:schemeClr val="tx1"/>
                          </a:solidFill>
                        </a:rPr>
                        <a:t>Third draft of Plan due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October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Compact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&amp; all PAs file final 2019-2021 Statewide EE Plan with Department of Public Utilities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122" y="4648200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We Want Your Feedback: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Cape Light Compact’s online survey – </a:t>
            </a:r>
            <a:r>
              <a:rPr lang="en-US" sz="2000" dirty="0">
                <a:hlinkClick r:id="rId2"/>
              </a:rPr>
              <a:t>www.capelightcompact.org/eeplan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Email – </a:t>
            </a:r>
            <a:r>
              <a:rPr lang="en-US" sz="2000" dirty="0">
                <a:hlinkClick r:id="rId3"/>
              </a:rPr>
              <a:t>info@capelightcompact.org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173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chemeClr val="accent1"/>
                </a:solidFill>
              </a:rPr>
              <a:t>Overview of Compact Programs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65D359-D8F6-4653-8069-AAE69C98F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474" y="1828800"/>
            <a:ext cx="5243853" cy="3581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879B4D-5923-4F07-A379-4EDCCD924368}"/>
              </a:ext>
            </a:extLst>
          </p:cNvPr>
          <p:cNvSpPr txBox="1"/>
          <p:nvPr/>
        </p:nvSpPr>
        <p:spPr>
          <a:xfrm>
            <a:off x="5943600" y="16383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Residential is non-income eligible, 61% + of state median income and includes multi-family (5+ units)</a:t>
            </a:r>
          </a:p>
          <a:p>
            <a:endParaRPr lang="en-US" dirty="0"/>
          </a:p>
          <a:p>
            <a:r>
              <a:rPr lang="en-US" dirty="0"/>
              <a:t>Income Eligible is up to 60% state median income, fuel assistance, and other income eligible benefits</a:t>
            </a:r>
          </a:p>
          <a:p>
            <a:endParaRPr lang="en-US" dirty="0"/>
          </a:p>
          <a:p>
            <a:r>
              <a:rPr lang="en-US" dirty="0"/>
              <a:t>Commercial and Industrial is businesses (including non-profits, churches, etc.), industrial, and municipal</a:t>
            </a:r>
          </a:p>
        </p:txBody>
      </p:sp>
    </p:spTree>
    <p:extLst>
      <p:ext uri="{BB962C8B-B14F-4D97-AF65-F5344CB8AC3E}">
        <p14:creationId xmlns:p14="http://schemas.microsoft.com/office/powerpoint/2010/main" val="159966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CLC Specific Program Enhancements</a:t>
            </a:r>
          </a:p>
        </p:txBody>
      </p:sp>
    </p:spTree>
    <p:extLst>
      <p:ext uri="{BB962C8B-B14F-4D97-AF65-F5344CB8AC3E}">
        <p14:creationId xmlns:p14="http://schemas.microsoft.com/office/powerpoint/2010/main" val="224942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4F81BD"/>
                </a:solidFill>
              </a:rPr>
              <a:t>Enhanced Residential Coordinated </a:t>
            </a:r>
            <a:br>
              <a:rPr lang="en-US" sz="4000" dirty="0">
                <a:solidFill>
                  <a:srgbClr val="4F81BD"/>
                </a:solidFill>
              </a:rPr>
            </a:br>
            <a:r>
              <a:rPr lang="en-US" sz="4000" dirty="0">
                <a:solidFill>
                  <a:srgbClr val="4F81BD"/>
                </a:solidFill>
              </a:rPr>
              <a:t>Delivery Offerings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493908"/>
              </p:ext>
            </p:extLst>
          </p:nvPr>
        </p:nvGraphicFramePr>
        <p:xfrm>
          <a:off x="459581" y="2590800"/>
          <a:ext cx="8229600" cy="2744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Statewide Offerings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Continue Current CLC Enhancements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3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90% with no cap on insulation measures for: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/>
                        <a:t>Landlords that agree to complete whole-building scoped weatherization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 with no cap on insulation measures for:</a:t>
                      </a:r>
                      <a:endParaRPr lang="en-US" sz="1600" strike="noStrike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/>
                        <a:t>Year-round tenants (who pay their own electric bill)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978">
                <a:tc>
                  <a:txBody>
                    <a:bodyPr/>
                    <a:lstStyle/>
                    <a:p>
                      <a:r>
                        <a:rPr lang="en-US" sz="1600" dirty="0"/>
                        <a:t>Gas PAs serve gas heated</a:t>
                      </a:r>
                      <a:r>
                        <a:rPr lang="en-US" sz="1600" baseline="0" dirty="0"/>
                        <a:t> homes, and electric PAs serve all other fuels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Serve</a:t>
                      </a:r>
                      <a:r>
                        <a:rPr lang="en-US" sz="1600" baseline="0" dirty="0"/>
                        <a:t> customers with natural gas heated homes who prefer to be served by the Compact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CONTACT US AT 800-797-6699 OR WWW.CAPELIGHTCOMPACT.ORG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4F81BD"/>
                </a:solidFill>
              </a:rPr>
              <a:t>Enhanced Residential </a:t>
            </a:r>
            <a:br>
              <a:rPr lang="en-US" sz="4000" dirty="0">
                <a:solidFill>
                  <a:srgbClr val="4F81BD"/>
                </a:solidFill>
              </a:rPr>
            </a:br>
            <a:r>
              <a:rPr lang="en-US" sz="4000" dirty="0">
                <a:solidFill>
                  <a:srgbClr val="4F81BD"/>
                </a:solidFill>
              </a:rPr>
              <a:t>Income Verification Offerings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993-23B2-0C43-9D2B-3F1125F496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48519" y="14696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Continue Compact-specific income verification for low-income customers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Continue Compact-specific income verification for customers 61-80% of SMI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58665"/>
              </p:ext>
            </p:extLst>
          </p:nvPr>
        </p:nvGraphicFramePr>
        <p:xfrm>
          <a:off x="2362200" y="1981200"/>
          <a:ext cx="4419600" cy="1273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Household Members</a:t>
                      </a:r>
                    </a:p>
                  </a:txBody>
                  <a:tcPr marL="59208" marR="59208" marT="29604" marB="29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60% State</a:t>
                      </a:r>
                      <a:r>
                        <a:rPr lang="en-US" sz="1200" baseline="0" dirty="0"/>
                        <a:t> Median Income (SMI)</a:t>
                      </a:r>
                      <a:endParaRPr lang="en-US" sz="1200" dirty="0"/>
                    </a:p>
                  </a:txBody>
                  <a:tcPr marL="59208" marR="59208" marT="29604" marB="296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9208" marR="59208" marT="29604" marB="29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$35,510</a:t>
                      </a:r>
                    </a:p>
                  </a:txBody>
                  <a:tcPr marL="59208" marR="59208" marT="29604" marB="296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9208" marR="59208" marT="29604" marB="29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$46,437</a:t>
                      </a:r>
                    </a:p>
                  </a:txBody>
                  <a:tcPr marL="59208" marR="59208" marT="29604" marB="296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9208" marR="59208" marT="29604" marB="29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$57,363</a:t>
                      </a:r>
                    </a:p>
                  </a:txBody>
                  <a:tcPr marL="59208" marR="59208" marT="29604" marB="296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59208" marR="59208" marT="29604" marB="29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$68,289</a:t>
                      </a:r>
                    </a:p>
                  </a:txBody>
                  <a:tcPr marL="59208" marR="59208" marT="29604" marB="296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DF0A3E1-DCAC-4BBB-8D7E-14F7C69F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19" y="4602364"/>
            <a:ext cx="445656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0d8836b-821e-442e-8b14-b17a4d43f5ae">PVKT7RVVDUCY-998762746-87311</_dlc_DocId>
    <_dlc_DocIdUrl xmlns="f0d8836b-821e-442e-8b14-b17a4d43f5ae">
      <Url>https://capelightcompact.sharepoint.com/sites/clc-shared/_layouts/15/DocIdRedir.aspx?ID=PVKT7RVVDUCY-998762746-87311</Url>
      <Description>PVKT7RVVDUCY-998762746-87311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6525353E6714F9D531F36F687D5A6" ma:contentTypeVersion="10" ma:contentTypeDescription="Create a new document." ma:contentTypeScope="" ma:versionID="4508780cbee5d71d7cd5104a059b22a2">
  <xsd:schema xmlns:xsd="http://www.w3.org/2001/XMLSchema" xmlns:xs="http://www.w3.org/2001/XMLSchema" xmlns:p="http://schemas.microsoft.com/office/2006/metadata/properties" xmlns:ns2="f0d8836b-821e-442e-8b14-b17a4d43f5ae" xmlns:ns3="00823009-0af4-4477-ad3d-1e95567eafe8" targetNamespace="http://schemas.microsoft.com/office/2006/metadata/properties" ma:root="true" ma:fieldsID="87ee524aff3cb1f54bbdf19d3773298c" ns2:_="" ns3:_="">
    <xsd:import namespace="f0d8836b-821e-442e-8b14-b17a4d43f5ae"/>
    <xsd:import namespace="00823009-0af4-4477-ad3d-1e95567eaf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8836b-821e-442e-8b14-b17a4d43f5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23009-0af4-4477-ad3d-1e95567ea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E881042-3950-49DC-8B9A-EBA24D69B0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A3CE29-85F6-4825-9751-3BD8C555898B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f0d8836b-821e-442e-8b14-b17a4d43f5a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00823009-0af4-4477-ad3d-1e95567eafe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BB83BF6-9983-44E2-A6CD-3727895B2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d8836b-821e-442e-8b14-b17a4d43f5ae"/>
    <ds:schemaRef ds:uri="00823009-0af4-4477-ad3d-1e95567ea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A4A72A0-1987-40DE-A84E-EAA9FEB6895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1049</Words>
  <Application>Microsoft Office PowerPoint</Application>
  <PresentationFormat>On-screen Show (4:3)</PresentationFormat>
  <Paragraphs>157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PowerPoint Presentation</vt:lpstr>
      <vt:lpstr>Agenda for Presentation</vt:lpstr>
      <vt:lpstr>Cape Light Compact</vt:lpstr>
      <vt:lpstr>Background on Three-Year Energy  Efficiency Plan</vt:lpstr>
      <vt:lpstr>Calendar of Events</vt:lpstr>
      <vt:lpstr>Overview of Compact Programs</vt:lpstr>
      <vt:lpstr>CLC Specific Program Enhancements</vt:lpstr>
      <vt:lpstr>Enhanced Residential Coordinated  Delivery Offerings</vt:lpstr>
      <vt:lpstr>Enhanced Residential  Income Verification Offerings</vt:lpstr>
      <vt:lpstr>Enhanced Residential Behavior &amp;  Demand Management Offerings</vt:lpstr>
      <vt:lpstr>Enhanced Residential Offering Strategic Electrification</vt:lpstr>
      <vt:lpstr>Enhanced Residential  Demonstration</vt:lpstr>
      <vt:lpstr>Summary of Enhancements for  C&amp;I Programs</vt:lpstr>
      <vt:lpstr>Enhancements for  Residential and C&amp;I Programs</vt:lpstr>
      <vt:lpstr>Thank You!</vt:lpstr>
    </vt:vector>
  </TitlesOfParts>
  <Company>Barnstable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Henderson</dc:creator>
  <cp:lastModifiedBy>mdowney@CLC.LOCAL</cp:lastModifiedBy>
  <cp:revision>180</cp:revision>
  <cp:lastPrinted>2018-09-13T13:03:44Z</cp:lastPrinted>
  <dcterms:created xsi:type="dcterms:W3CDTF">2014-06-02T16:00:20Z</dcterms:created>
  <dcterms:modified xsi:type="dcterms:W3CDTF">2018-09-13T16:03:15Z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0x010100C9B6525353E6714F9D531F36F687D5A6</vt:lpwstr>
  </property>
  <property fmtid="{D5CDD505-2E9C-101B-9397-08002B2CF9AE}" pid="3" name="_dlc_DocIdItemGuid">
    <vt:lpwstr>6fcbd879-256c-4055-97c5-315b420b0d23</vt:lpwstr>
  </property>
</Properties>
</file>